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598" r:id="rId5"/>
    <p:sldId id="600" r:id="rId6"/>
    <p:sldId id="605" r:id="rId7"/>
    <p:sldId id="586" r:id="rId8"/>
    <p:sldId id="601" r:id="rId9"/>
    <p:sldId id="592" r:id="rId10"/>
    <p:sldId id="594" r:id="rId11"/>
    <p:sldId id="602" r:id="rId12"/>
    <p:sldId id="590" r:id="rId13"/>
    <p:sldId id="599" r:id="rId14"/>
    <p:sldId id="596" r:id="rId15"/>
    <p:sldId id="603" r:id="rId16"/>
    <p:sldId id="597" r:id="rId17"/>
    <p:sldId id="595" r:id="rId18"/>
    <p:sldId id="604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van Haarst" initials="NvH" lastIdx="3" clrIdx="0"/>
  <p:cmAuthor id="2" name="Richard" initials="R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B7A"/>
    <a:srgbClr val="ECECF5"/>
    <a:srgbClr val="FFFFFF"/>
    <a:srgbClr val="D7E8D6"/>
    <a:srgbClr val="F0F8FF"/>
    <a:srgbClr val="A9A9D0"/>
    <a:srgbClr val="DB0367"/>
    <a:srgbClr val="798BC4"/>
    <a:srgbClr val="414099"/>
    <a:srgbClr val="8A7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B9C8FE-1BC6-9D40-A9CD-CD341A553F85}" v="412" dt="2025-12-11T08:20:01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4"/>
    <p:restoredTop sz="94635"/>
  </p:normalViewPr>
  <p:slideViewPr>
    <p:cSldViewPr snapToGrid="0">
      <p:cViewPr varScale="1">
        <p:scale>
          <a:sx n="104" d="100"/>
          <a:sy n="104" d="100"/>
        </p:scale>
        <p:origin x="200" y="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62092-73A5-4184-BB97-DB7003ED8F3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C4C50-AAC1-4DF9-80C0-3E3C800FB0E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73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Ophalen wat is verwondering?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598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FAB4-C50A-C0CB-67FC-F3B020DA1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452A0DC-6E39-57C4-9365-9732003ED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12A30E0-8BA3-8D2D-5EE4-7D998B31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Uitdelen pagina 1 en 2 van het boekje + pagina 4 en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AFB7F1-E2FC-7E55-C247-751874DC2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74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53BC0-222A-8DAF-03EF-ED258245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F5363D-E099-C8B3-90F3-4B17BDE38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C6B29C-DF28-2945-01B3-B57338129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CBE6EB-6D46-2881-7B24-729577A5C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98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8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972BE-55E4-5FC7-592C-7B4F9AB45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14AF65-7752-F5AE-790C-1E8550DFF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11C9DB-4EF1-F8E0-801D-126D77EE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5D3DBD-FB8B-C4F4-051D-F473CBE58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05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69ADC-B508-1D0E-D85D-70241F18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447536-6685-838F-72FB-1C22FAF26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E93F3F-E1A9-BFB9-B918-20E45ED1F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Sterker component verwondering toevoegen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23A43F-9389-A2FD-3ED4-27B2A722F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22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Sterker component verwondering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58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6AE3B-4996-D190-ADB6-3A80AECF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4DBA36-9FAC-7B1A-E0EE-850DFA6F6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B4B07F-4DF6-8C95-F2A1-858CE363C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Focus in deze voorbeelden op </a:t>
            </a:r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citizens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EA4294-AF29-9900-731C-B7CF8B5FE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97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Nog animeren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87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Uitdelen pagina 1 en 2 van het boekje + pagina 4 en 5</a:t>
            </a:r>
          </a:p>
          <a:p>
            <a:r>
              <a:rPr lang="nl-NL" dirty="0"/>
              <a:t>Aanpassen opdracht: 72 km/h en versnelling aanpassen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532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EA111-989C-E97E-62FA-DA9D1FF4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86891E-C253-2A88-C6E5-979E5B029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484CC60-17B3-2228-E191-FD202DAB0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Uitdelen pagina 1 en 2 van het boekje + pagina 4 en 5</a:t>
            </a:r>
          </a:p>
          <a:p>
            <a:r>
              <a:rPr lang="nl-NL" dirty="0"/>
              <a:t>Aanpassen opdracht: 72 km/h en versnelling aanpassen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CF637F-7270-7C15-1566-B92A5231E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792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37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43E9-773A-0494-55A8-C565105FD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6C6EC8-CE80-4252-DDF0-E66D40EBB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E7348EA-DEA3-2A32-DA47-AD7E527D4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Uitdelen pagina 1 en 2 van het boekje + pagina 4 en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61DB51-9CAD-D6A1-F812-5F9E93EB6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C4C50-AAC1-4DF9-80C0-3E3C800FB0E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52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0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85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1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99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45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93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43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11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6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71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77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5A048-2DED-41AB-B455-6D887F2D612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9E2FA-9F0B-4A38-900D-378D36DDC7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66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8A411-3387-0911-EF58-E38F25C9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7A4E8-10E6-70E4-50F1-7859050B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r="42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9A773DD3-54C1-ED00-ABCD-7137E77D23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1C89735-9D47-25A2-45B5-6863B9F19198}"/>
              </a:ext>
            </a:extLst>
          </p:cNvPr>
          <p:cNvSpPr/>
          <p:nvPr/>
        </p:nvSpPr>
        <p:spPr>
          <a:xfrm>
            <a:off x="0" y="1298613"/>
            <a:ext cx="9144000" cy="139351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DA013A6-E804-507F-C741-2115BB5BA8FF}"/>
              </a:ext>
            </a:extLst>
          </p:cNvPr>
          <p:cNvSpPr/>
          <p:nvPr/>
        </p:nvSpPr>
        <p:spPr>
          <a:xfrm>
            <a:off x="250680" y="98285"/>
            <a:ext cx="455549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nl-NL" sz="3200" b="1" dirty="0">
                <a:solidFill>
                  <a:schemeClr val="bg1"/>
                </a:solidFill>
                <a:latin typeface="Segoe UI" panose="020B0502040204020203" pitchFamily="34" charset="0"/>
                <a:ea typeface="Helvetica Neue" panose="02000503000000020004" pitchFamily="2" charset="0"/>
                <a:cs typeface="Segoe UI" panose="020B0502040204020203" pitchFamily="34" charset="0"/>
              </a:rPr>
              <a:t>Werkgroep WND-conferentie 2025</a:t>
            </a:r>
          </a:p>
          <a:p>
            <a:pPr lvl="0" defTabSz="914400">
              <a:defRPr/>
            </a:pPr>
            <a:endParaRPr lang="nl-NL" sz="3200" b="1" dirty="0">
              <a:solidFill>
                <a:schemeClr val="bg1"/>
              </a:solidFill>
              <a:latin typeface="Segoe UI" panose="020B0502040204020203" pitchFamily="34" charset="0"/>
              <a:ea typeface="Helvetica Neue" panose="02000503000000020004" pitchFamily="2" charset="0"/>
              <a:cs typeface="Segoe UI" panose="020B0502040204020203" pitchFamily="34" charset="0"/>
            </a:endParaRPr>
          </a:p>
          <a:p>
            <a:pPr lvl="0" defTabSz="914400">
              <a:defRPr/>
            </a:pP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Curriculumontwerp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aan de hand van 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grote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vragen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 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opdrachten</a:t>
            </a:r>
          </a:p>
          <a:p>
            <a:pPr lvl="0" defTabSz="914400">
              <a:defRPr/>
            </a:pPr>
            <a:r>
              <a:rPr lang="nl-NL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Roeland Kamp en Christiaan van der Molen</a:t>
            </a:r>
          </a:p>
        </p:txBody>
      </p:sp>
    </p:spTree>
    <p:extLst>
      <p:ext uri="{BB962C8B-B14F-4D97-AF65-F5344CB8AC3E}">
        <p14:creationId xmlns:p14="http://schemas.microsoft.com/office/powerpoint/2010/main" val="332788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5A94B-915A-EE69-5998-5BEF0809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C6F44B-59E0-F839-FEDD-39E2E769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2806" b="1719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C909BC2-893D-E82B-C840-6A3D1303456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65DA582F-C6DB-5E3B-716F-CEA86204AAAE}"/>
              </a:ext>
            </a:extLst>
          </p:cNvPr>
          <p:cNvSpPr/>
          <p:nvPr/>
        </p:nvSpPr>
        <p:spPr>
          <a:xfrm>
            <a:off x="285614" y="68769"/>
            <a:ext cx="715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Voorbeeld </a:t>
            </a:r>
            <a:r>
              <a:rPr lang="nl-NL" sz="2400" b="1" dirty="0" err="1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leerlingwerk</a:t>
            </a:r>
            <a:endParaRPr lang="nl-NL" sz="2400" b="1" i="1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5E0B09-D8A0-7CA9-655D-D27DC8D2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721445" y="664877"/>
            <a:ext cx="5701109" cy="6124354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27D5074-863B-9BE6-38F1-12943AE6F921}"/>
              </a:ext>
            </a:extLst>
          </p:cNvPr>
          <p:cNvCxnSpPr/>
          <p:nvPr/>
        </p:nvCxnSpPr>
        <p:spPr>
          <a:xfrm>
            <a:off x="2104845" y="724619"/>
            <a:ext cx="52333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6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54BD-1EBF-AA24-4BC5-48F0F434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0BAE4B-DD40-95D3-EB12-17DE2D96E3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1857" t="7368" r="11857" b="68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2FC0ABE-2160-6B01-EFC0-5CEF807350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0D2FB37-0781-26A1-6290-ECB3960C622A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Voorbeeld 3-havo/vwo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 jij licht brengen in het verleden?</a:t>
            </a:r>
          </a:p>
        </p:txBody>
      </p:sp>
      <p:pic>
        <p:nvPicPr>
          <p:cNvPr id="4" name="Afbeelding 3" descr="Afbeelding met tekst, persoon, kleding, person&#10;&#10;Door AI gegenereerde inhoud is mogelijk onjuist.">
            <a:extLst>
              <a:ext uri="{FF2B5EF4-FFF2-40B4-BE49-F238E27FC236}">
                <a16:creationId xmlns:a16="http://schemas.microsoft.com/office/drawing/2014/main" id="{7B87B099-113E-3D9B-C749-77DAE98E3B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4" y="1171051"/>
            <a:ext cx="5015212" cy="4887055"/>
          </a:xfrm>
          <a:prstGeom prst="rect">
            <a:avLst/>
          </a:prstGeom>
        </p:spPr>
      </p:pic>
      <p:pic>
        <p:nvPicPr>
          <p:cNvPr id="9" name="Afbeelding 8" descr="Afbeelding met tekst, schermopname, Lettertype, brief&#10;&#10;Door AI gegenereerde inhoud is mogelijk onjuist.">
            <a:extLst>
              <a:ext uri="{FF2B5EF4-FFF2-40B4-BE49-F238E27FC236}">
                <a16:creationId xmlns:a16="http://schemas.microsoft.com/office/drawing/2014/main" id="{CC8C56B4-704C-C74D-37F9-EFD4DB03C7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84" y="1171051"/>
            <a:ext cx="3365902" cy="489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FE0E5-648C-4E38-B64A-A7E882798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538B47A-9377-BFB4-A1E4-A1D7C36130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1857" t="7368" r="11857" b="68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434DCF0C-85F7-0ACA-E366-82037D23947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472749AB-8577-F803-2114-9E43502325D8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Voorbeeld 3-havo/vwo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 jij licht brengen in het verleden?</a:t>
            </a:r>
          </a:p>
        </p:txBody>
      </p:sp>
      <p:pic>
        <p:nvPicPr>
          <p:cNvPr id="5" name="Afbeelding 4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32144A2F-0A0E-D18F-B933-21D24DEAA1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4" y="1069454"/>
            <a:ext cx="3994696" cy="3912501"/>
          </a:xfrm>
          <a:prstGeom prst="rect">
            <a:avLst/>
          </a:prstGeom>
        </p:spPr>
      </p:pic>
      <p:pic>
        <p:nvPicPr>
          <p:cNvPr id="8" name="Afbeelding 7" descr="Afbeelding met diagram, tekst, Plan, Technische tekening&#10;&#10;Automatisch gegenereerde beschrijving">
            <a:extLst>
              <a:ext uri="{FF2B5EF4-FFF2-40B4-BE49-F238E27FC236}">
                <a16:creationId xmlns:a16="http://schemas.microsoft.com/office/drawing/2014/main" id="{5BF76704-753C-0B7D-00C3-6BCF92224D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82" y="1069454"/>
            <a:ext cx="2193484" cy="4076704"/>
          </a:xfrm>
          <a:prstGeom prst="rect">
            <a:avLst/>
          </a:prstGeom>
        </p:spPr>
      </p:pic>
      <p:pic>
        <p:nvPicPr>
          <p:cNvPr id="12" name="Afbeelding 11" descr="Afbeelding met tekst, schermopname, menu, nummer&#10;&#10;Automatisch gegenereerde beschrijving">
            <a:extLst>
              <a:ext uri="{FF2B5EF4-FFF2-40B4-BE49-F238E27FC236}">
                <a16:creationId xmlns:a16="http://schemas.microsoft.com/office/drawing/2014/main" id="{9635FE4D-FEC5-3EE5-6FD4-8F46FA11F8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14" y="1069454"/>
            <a:ext cx="2289568" cy="33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E378E-3B0D-4730-A9C1-B60A70C9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350550-1DE6-48FA-79DA-6D18A2C1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1857" t="7368" r="11857" b="68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FBB8E7C-1E5C-84A1-5D7A-EC3A72AE5339}"/>
              </a:ext>
            </a:extLst>
          </p:cNvPr>
          <p:cNvSpPr/>
          <p:nvPr/>
        </p:nvSpPr>
        <p:spPr>
          <a:xfrm>
            <a:off x="5658620" y="2920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vraag</a:t>
            </a:r>
          </a:p>
          <a:p>
            <a:pPr algn="ctr"/>
            <a:r>
              <a:rPr lang="nl-NL" i="1" dirty="0">
                <a:solidFill>
                  <a:srgbClr val="002060"/>
                </a:solidFill>
              </a:rPr>
              <a:t>Kun jij licht brengen in het verleden?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530CFDB-1ADA-8893-C729-4BFB4D863CA9}"/>
              </a:ext>
            </a:extLst>
          </p:cNvPr>
          <p:cNvSpPr/>
          <p:nvPr/>
        </p:nvSpPr>
        <p:spPr>
          <a:xfrm>
            <a:off x="3057907" y="4738073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opdracht</a:t>
            </a:r>
          </a:p>
          <a:p>
            <a:pPr algn="ctr"/>
            <a:r>
              <a:rPr lang="nl-NL" i="1" dirty="0">
                <a:solidFill>
                  <a:srgbClr val="002060"/>
                </a:solidFill>
              </a:rPr>
              <a:t>Je ontwerpt een huisschakeling voor slimme, energiezuinige moderne appartementen</a:t>
            </a:r>
            <a:endParaRPr lang="nl-NL" i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5AFE5AE-F92B-2D9E-4A8B-4C32175E4718}"/>
              </a:ext>
            </a:extLst>
          </p:cNvPr>
          <p:cNvSpPr/>
          <p:nvPr/>
        </p:nvSpPr>
        <p:spPr>
          <a:xfrm>
            <a:off x="457200" y="3022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Context</a:t>
            </a:r>
          </a:p>
          <a:p>
            <a:pPr algn="ctr"/>
            <a:r>
              <a:rPr lang="nl-NL" i="1" dirty="0">
                <a:solidFill>
                  <a:srgbClr val="002060"/>
                </a:solidFill>
                <a:ea typeface="Calibri"/>
                <a:cs typeface="Calibri"/>
              </a:rPr>
              <a:t>Investeerder wil oud landhuis opknappen</a:t>
            </a:r>
          </a:p>
        </p:txBody>
      </p:sp>
      <p:pic>
        <p:nvPicPr>
          <p:cNvPr id="10" name="Afbeelding 9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32773DC4-82A6-A374-20FE-649509ACA2E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65681"/>
            <a:ext cx="1678803" cy="3800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EE6FBB-DC32-DAA1-2A4C-DFE329A719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644" t="5569" r="10431" b="19227"/>
          <a:stretch/>
        </p:blipFill>
        <p:spPr>
          <a:xfrm>
            <a:off x="3235506" y="2176561"/>
            <a:ext cx="2672976" cy="25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C3A11-975E-DAB9-582B-2CB5A413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E125B76-4E51-8896-AFAA-A0B3C901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6085" r="89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89FE2DE7-1D21-FF8F-D02E-47005179C31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F07D64E-F510-397B-55E1-7D961E691DF4}"/>
              </a:ext>
            </a:extLst>
          </p:cNvPr>
          <p:cNvSpPr/>
          <p:nvPr/>
        </p:nvSpPr>
        <p:spPr>
          <a:xfrm>
            <a:off x="285614" y="2161100"/>
            <a:ext cx="8572772" cy="2535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Denk met ons mee over een rijke context / grote vraag / grote opdracht uit voor een van onderstaande onderwerpen</a:t>
            </a:r>
          </a:p>
          <a:p>
            <a:endParaRPr lang="nl-NL" b="1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Wetten van Newton 3-havo/vwo</a:t>
            </a:r>
          </a:p>
          <a:p>
            <a:r>
              <a:rPr lang="nl-NL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Weer en klimaat 3-mavo</a:t>
            </a:r>
          </a:p>
          <a:p>
            <a:r>
              <a:rPr lang="nl-NL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Geluid en golven 5-vwo</a:t>
            </a:r>
          </a:p>
          <a:p>
            <a:r>
              <a:rPr lang="nl-NL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Mechanica 4-havo/vwo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E15E827-E07A-85EA-CFEF-AA0B1BB89AFE}"/>
              </a:ext>
            </a:extLst>
          </p:cNvPr>
          <p:cNvSpPr/>
          <p:nvPr/>
        </p:nvSpPr>
        <p:spPr>
          <a:xfrm>
            <a:off x="285614" y="68769"/>
            <a:ext cx="715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Opdracht</a:t>
            </a:r>
            <a:endParaRPr lang="nl-NL" sz="2400" b="1" i="1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FCC18-2E2B-9F2B-F499-FC74E1B9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7B1A0ED-48A7-2CB5-9E62-0327D19D8909}"/>
              </a:ext>
            </a:extLst>
          </p:cNvPr>
          <p:cNvSpPr/>
          <p:nvPr/>
        </p:nvSpPr>
        <p:spPr>
          <a:xfrm>
            <a:off x="5658620" y="2920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vraag</a:t>
            </a: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ED408E-DB33-BCDC-EE14-2BBEB205F5A1}"/>
              </a:ext>
            </a:extLst>
          </p:cNvPr>
          <p:cNvSpPr/>
          <p:nvPr/>
        </p:nvSpPr>
        <p:spPr>
          <a:xfrm>
            <a:off x="3057907" y="4738073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opdracht</a:t>
            </a: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5853700-ECC2-0E13-BA60-0CDED42F5CC4}"/>
              </a:ext>
            </a:extLst>
          </p:cNvPr>
          <p:cNvSpPr/>
          <p:nvPr/>
        </p:nvSpPr>
        <p:spPr>
          <a:xfrm>
            <a:off x="457200" y="3022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Context</a:t>
            </a: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  <a:p>
            <a:pPr algn="ctr"/>
            <a:endParaRPr lang="nl-NL" b="1" dirty="0">
              <a:solidFill>
                <a:srgbClr val="002060"/>
              </a:solidFill>
            </a:endParaRPr>
          </a:p>
        </p:txBody>
      </p:sp>
      <p:pic>
        <p:nvPicPr>
          <p:cNvPr id="10" name="Afbeelding 9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454FC2E8-A617-254C-3491-58294B5E2B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65681"/>
            <a:ext cx="1678803" cy="3800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EE550FD-A12B-DA51-8F97-1DE18BD87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644" t="5569" r="10431" b="19227"/>
          <a:stretch/>
        </p:blipFill>
        <p:spPr>
          <a:xfrm>
            <a:off x="3235506" y="2176561"/>
            <a:ext cx="2672976" cy="25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EAD083-2E7D-8A19-EA64-B9BF02F74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6600" dirty="0">
                <a:solidFill>
                  <a:srgbClr val="272B7A"/>
                </a:solidFill>
              </a:rPr>
              <a:t>Wat is voor jou verwondering?</a:t>
            </a:r>
          </a:p>
          <a:p>
            <a:pPr marL="0" indent="0">
              <a:buNone/>
            </a:pPr>
            <a:endParaRPr lang="nl-NL" dirty="0">
              <a:solidFill>
                <a:srgbClr val="272B7A"/>
              </a:solidFill>
            </a:endParaRPr>
          </a:p>
          <a:p>
            <a:pPr marL="0" indent="0">
              <a:buNone/>
            </a:pPr>
            <a:r>
              <a:rPr lang="nl-NL" i="1" dirty="0">
                <a:solidFill>
                  <a:srgbClr val="272B7A"/>
                </a:solidFill>
              </a:rPr>
              <a:t>Denk eerst voor jezelf en bespreek vervolgens in twee/drietallen</a:t>
            </a:r>
          </a:p>
        </p:txBody>
      </p:sp>
      <p:pic>
        <p:nvPicPr>
          <p:cNvPr id="4" name="Afbeelding 3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BB88B90D-ABFE-C52F-5F6D-64E11F9C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4BFF1-5673-827C-EC40-C0F59494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F4BA7-2D04-597B-3998-789574EBA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58E196E-729B-9073-8DC0-7806E3BA76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1352F00-6B5D-16EF-FC7B-3F9EE7E2A4E3}"/>
              </a:ext>
            </a:extLst>
          </p:cNvPr>
          <p:cNvSpPr/>
          <p:nvPr/>
        </p:nvSpPr>
        <p:spPr>
          <a:xfrm>
            <a:off x="285614" y="2348562"/>
            <a:ext cx="8572772" cy="216087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Jonge mavo/havo/vwo school met ruim 1300 leerlingen in Leidsche Rijn Utrecht</a:t>
            </a:r>
          </a:p>
          <a:p>
            <a:endParaRPr lang="nl-NL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Lessen van 50 minuten in een klas van maximaal 28 leerlingen. Jaar is verdeeld in 4 periodes</a:t>
            </a:r>
          </a:p>
          <a:p>
            <a:endParaRPr lang="nl-NL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als mini-maatschappij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heterogene klassen (brede brugklas) en unitstructuur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F262CD5-A351-0B39-EE6D-EE4175D7EA60}"/>
              </a:ext>
            </a:extLst>
          </p:cNvPr>
          <p:cNvSpPr/>
          <p:nvPr/>
        </p:nvSpPr>
        <p:spPr>
          <a:xfrm>
            <a:off x="285614" y="68769"/>
            <a:ext cx="715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Onze school</a:t>
            </a:r>
            <a:endParaRPr lang="nl-NL" sz="2400" b="1" i="1" dirty="0">
              <a:solidFill>
                <a:srgbClr val="272B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9FD73-57CD-4E21-5689-4593BB8D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076F5-23AF-4B2D-56A7-C20F77D7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33C5CBF-DFA3-9044-67DB-99E7383746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576FDB9-289C-9169-F08A-66CFB527E092}"/>
              </a:ext>
            </a:extLst>
          </p:cNvPr>
          <p:cNvSpPr/>
          <p:nvPr/>
        </p:nvSpPr>
        <p:spPr>
          <a:xfrm>
            <a:off x="285614" y="2424223"/>
            <a:ext cx="8572772" cy="198828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Zelf ontworpen curriculum op basis van ‘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grote vragen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 (verwondering)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Grote opdrachten 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(‘hele-taak-eerst’ didactiek)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Formatief handelen 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als onderdeel van ons curriculum (‘pitstop’ momenten)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Doorontwikkelen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van het 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curriculum</a:t>
            </a: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plaats van het wiel opnieuw uitvinden. </a:t>
            </a:r>
            <a:b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‘Schouders van reuzen’: gebruik maken van dat wat er al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Het curriculum in de klas: </a:t>
            </a:r>
            <a:r>
              <a:rPr lang="nl-NL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ambacht van leraarschap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07921CF-0015-8F63-B5C9-2191C1990DB5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Onze visie op curriculumontwerp: 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voor menswetenschappen</a:t>
            </a:r>
          </a:p>
        </p:txBody>
      </p:sp>
    </p:spTree>
    <p:extLst>
      <p:ext uri="{BB962C8B-B14F-4D97-AF65-F5344CB8AC3E}">
        <p14:creationId xmlns:p14="http://schemas.microsoft.com/office/powerpoint/2010/main" val="24436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AAF4C-6909-C7C0-B241-65F479B1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62A9A-4883-CD98-2F78-3BCBEBA81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BC8FBB8A-99CE-00B3-13A7-923D30DEBBE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E8957561-6137-33CA-FE88-E7B05B12CDD8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Onze visie op curriculumontwerp: 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voor menswetenschappen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68A3263-AA39-4B84-E4D8-D779336C1E40}"/>
              </a:ext>
            </a:extLst>
          </p:cNvPr>
          <p:cNvSpPr/>
          <p:nvPr/>
        </p:nvSpPr>
        <p:spPr>
          <a:xfrm>
            <a:off x="285614" y="2169915"/>
            <a:ext cx="3952006" cy="22511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  <a:r>
              <a:rPr lang="nl-NL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citizen</a:t>
            </a:r>
            <a:endParaRPr lang="nl-NL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Onderbouw (algemeen vormend, gemeenschap)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Heterogeen (mavo, havo, vwo) 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nl-NL" sz="18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Beoordelingen: 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‘in ontwikkeling, beheerst, expert’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3F68119-FEAF-EF5B-0714-ADABA10A145C}"/>
              </a:ext>
            </a:extLst>
          </p:cNvPr>
          <p:cNvSpPr/>
          <p:nvPr/>
        </p:nvSpPr>
        <p:spPr>
          <a:xfrm>
            <a:off x="4906379" y="2169915"/>
            <a:ext cx="3952006" cy="251817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  <a:r>
              <a:rPr lang="nl-NL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scientist</a:t>
            </a:r>
            <a:endParaRPr lang="nl-NL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Bovenbouw (alfagamma/bèta profielkeuze, gemeenschap)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Diplomaroute mavo, havo, vwo 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nl-NL" sz="18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Beoordelingen: </a:t>
            </a:r>
            <a:b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‘in ontwikkeling, beheerst, expert’ </a:t>
            </a:r>
            <a:r>
              <a:rPr lang="nl-NL" sz="1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nl-NL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cijfers (PTA)</a:t>
            </a:r>
            <a:r>
              <a:rPr lang="nl-N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2F6CAE3-6641-58A9-800C-D20C3679BAF5}"/>
              </a:ext>
            </a:extLst>
          </p:cNvPr>
          <p:cNvSpPr/>
          <p:nvPr/>
        </p:nvSpPr>
        <p:spPr>
          <a:xfrm>
            <a:off x="285614" y="4421065"/>
            <a:ext cx="3952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Onze focus tijdens deze werkgroep</a:t>
            </a:r>
          </a:p>
        </p:txBody>
      </p:sp>
    </p:spTree>
    <p:extLst>
      <p:ext uri="{BB962C8B-B14F-4D97-AF65-F5344CB8AC3E}">
        <p14:creationId xmlns:p14="http://schemas.microsoft.com/office/powerpoint/2010/main" val="89807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654B-9FD8-90B6-94FA-7CF32AD3F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CB1AB57-5459-3D7F-E588-18F73C3A1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6085" r="89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A9C37FE-455A-22B1-93EB-B23A784F13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F1B28018-69E9-05A1-99D2-33504911D13D}"/>
              </a:ext>
            </a:extLst>
          </p:cNvPr>
          <p:cNvSpPr/>
          <p:nvPr/>
        </p:nvSpPr>
        <p:spPr>
          <a:xfrm>
            <a:off x="192411" y="78121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Onze visie op curriculumontwerp: 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grote vraag en opdracht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3EE770E5-2B46-FD4D-FB9D-677CD662BB82}"/>
              </a:ext>
            </a:extLst>
          </p:cNvPr>
          <p:cNvSpPr/>
          <p:nvPr/>
        </p:nvSpPr>
        <p:spPr>
          <a:xfrm>
            <a:off x="1004950" y="2402150"/>
            <a:ext cx="70045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D009B166-6C16-41F1-FACB-84BBD33E117E}"/>
              </a:ext>
            </a:extLst>
          </p:cNvPr>
          <p:cNvSpPr/>
          <p:nvPr/>
        </p:nvSpPr>
        <p:spPr>
          <a:xfrm>
            <a:off x="959231" y="2161585"/>
            <a:ext cx="45719" cy="526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41448CA5-A676-68EB-A22A-E51BAE328A7B}"/>
              </a:ext>
            </a:extLst>
          </p:cNvPr>
          <p:cNvSpPr/>
          <p:nvPr/>
        </p:nvSpPr>
        <p:spPr>
          <a:xfrm>
            <a:off x="8009514" y="2157071"/>
            <a:ext cx="45719" cy="526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18D67B73-069A-B3A8-A927-2A3E76389F98}"/>
              </a:ext>
            </a:extLst>
          </p:cNvPr>
          <p:cNvSpPr txBox="1"/>
          <p:nvPr/>
        </p:nvSpPr>
        <p:spPr>
          <a:xfrm>
            <a:off x="316257" y="1811775"/>
            <a:ext cx="133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begin periode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361C6843-B21D-DFC9-44CB-3F424894A78F}"/>
              </a:ext>
            </a:extLst>
          </p:cNvPr>
          <p:cNvSpPr txBox="1"/>
          <p:nvPr/>
        </p:nvSpPr>
        <p:spPr>
          <a:xfrm>
            <a:off x="7584008" y="1810003"/>
            <a:ext cx="1215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einde periode</a:t>
            </a:r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445387E3-B042-EDFA-206F-9F0691198ED9}"/>
              </a:ext>
            </a:extLst>
          </p:cNvPr>
          <p:cNvSpPr/>
          <p:nvPr/>
        </p:nvSpPr>
        <p:spPr>
          <a:xfrm>
            <a:off x="6842698" y="2944324"/>
            <a:ext cx="1979113" cy="1669955"/>
          </a:xfrm>
          <a:prstGeom prst="rect">
            <a:avLst/>
          </a:prstGeom>
          <a:solidFill>
            <a:srgbClr val="F0F8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Beoordelen grote opdracht</a:t>
            </a:r>
          </a:p>
          <a:p>
            <a:r>
              <a:rPr lang="nl-NL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Differentiëren in toepassingsniveau. Bepalen ‘knippunt’ havo/vwo</a:t>
            </a:r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74699CE2-E9B6-B58A-A48E-79D4E4F3129E}"/>
              </a:ext>
            </a:extLst>
          </p:cNvPr>
          <p:cNvSpPr/>
          <p:nvPr/>
        </p:nvSpPr>
        <p:spPr>
          <a:xfrm>
            <a:off x="192411" y="2944323"/>
            <a:ext cx="2110675" cy="1669956"/>
          </a:xfrm>
          <a:prstGeom prst="rect">
            <a:avLst/>
          </a:prstGeom>
          <a:solidFill>
            <a:srgbClr val="F0F8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Beginnen met grote vraag &amp; opdracht (‘hele taak eerst’)</a:t>
            </a:r>
            <a:endParaRPr lang="nl-NL" sz="12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Aan de start van de periode én aan de start van iedere les</a:t>
            </a:r>
          </a:p>
        </p:txBody>
      </p: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16BE5A1F-62F8-47B0-5854-531D24FB9838}"/>
              </a:ext>
            </a:extLst>
          </p:cNvPr>
          <p:cNvCxnSpPr>
            <a:cxnSpLocks/>
            <a:stCxn id="47" idx="1"/>
            <a:endCxn id="50" idx="3"/>
          </p:cNvCxnSpPr>
          <p:nvPr/>
        </p:nvCxnSpPr>
        <p:spPr>
          <a:xfrm flipH="1" flipV="1">
            <a:off x="2303086" y="3779301"/>
            <a:ext cx="4539612" cy="1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6" descr="C:\Users\Richard\Downloads\noun_multimedia education_1971089.png">
            <a:extLst>
              <a:ext uri="{FF2B5EF4-FFF2-40B4-BE49-F238E27FC236}">
                <a16:creationId xmlns:a16="http://schemas.microsoft.com/office/drawing/2014/main" id="{15095316-60F7-241E-93BA-5C10E0DE9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 bwMode="auto">
          <a:xfrm>
            <a:off x="3948718" y="2971554"/>
            <a:ext cx="926036" cy="7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hoek 54">
            <a:extLst>
              <a:ext uri="{FF2B5EF4-FFF2-40B4-BE49-F238E27FC236}">
                <a16:creationId xmlns:a16="http://schemas.microsoft.com/office/drawing/2014/main" id="{5B1CDCAA-78E8-BB6F-08E1-1FC61C82AE67}"/>
              </a:ext>
            </a:extLst>
          </p:cNvPr>
          <p:cNvSpPr/>
          <p:nvPr/>
        </p:nvSpPr>
        <p:spPr>
          <a:xfrm>
            <a:off x="1766129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C644970D-9566-669E-18AB-0986778795B8}"/>
              </a:ext>
            </a:extLst>
          </p:cNvPr>
          <p:cNvSpPr/>
          <p:nvPr/>
        </p:nvSpPr>
        <p:spPr>
          <a:xfrm>
            <a:off x="2279215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364B8A5D-2937-3224-45D7-24C5B2B3A9F2}"/>
              </a:ext>
            </a:extLst>
          </p:cNvPr>
          <p:cNvSpPr/>
          <p:nvPr/>
        </p:nvSpPr>
        <p:spPr>
          <a:xfrm>
            <a:off x="2855745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B897D2A1-C4C7-673B-E419-19E56F3B2852}"/>
              </a:ext>
            </a:extLst>
          </p:cNvPr>
          <p:cNvSpPr/>
          <p:nvPr/>
        </p:nvSpPr>
        <p:spPr>
          <a:xfrm>
            <a:off x="3646856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D27DC864-9B48-6700-E86C-CCB5DAE8E558}"/>
              </a:ext>
            </a:extLst>
          </p:cNvPr>
          <p:cNvSpPr/>
          <p:nvPr/>
        </p:nvSpPr>
        <p:spPr>
          <a:xfrm>
            <a:off x="4411736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D4F52782-6AA0-1437-78BF-110B467D1042}"/>
              </a:ext>
            </a:extLst>
          </p:cNvPr>
          <p:cNvSpPr/>
          <p:nvPr/>
        </p:nvSpPr>
        <p:spPr>
          <a:xfrm>
            <a:off x="5779377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64E9C5C9-6272-AE1B-C400-442C7513A317}"/>
              </a:ext>
            </a:extLst>
          </p:cNvPr>
          <p:cNvSpPr/>
          <p:nvPr/>
        </p:nvSpPr>
        <p:spPr>
          <a:xfrm>
            <a:off x="6441754" y="2126667"/>
            <a:ext cx="200119" cy="55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2EEFECD5-4ACC-896F-F168-EE72691544D4}"/>
              </a:ext>
            </a:extLst>
          </p:cNvPr>
          <p:cNvCxnSpPr>
            <a:cxnSpLocks/>
            <a:stCxn id="55" idx="2"/>
            <a:endCxn id="54" idx="1"/>
          </p:cNvCxnSpPr>
          <p:nvPr/>
        </p:nvCxnSpPr>
        <p:spPr>
          <a:xfrm>
            <a:off x="1866189" y="2677632"/>
            <a:ext cx="2082529" cy="68418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673479BD-B8CB-E86B-C3DD-CF6F947BCAC6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2379275" y="2677632"/>
            <a:ext cx="1645008" cy="523685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3E6E36FB-074B-1FD2-40B2-06E843B73114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2955805" y="2677632"/>
            <a:ext cx="1179642" cy="417489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28192212-202E-F790-7708-55F930370FAA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3746916" y="2677632"/>
            <a:ext cx="437615" cy="293922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0EF90664-54F2-39D2-2D75-76EC08317881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4511796" y="2677632"/>
            <a:ext cx="0" cy="232135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57AA26EA-A35D-23E3-92B6-F22D49A516FB}"/>
              </a:ext>
            </a:extLst>
          </p:cNvPr>
          <p:cNvCxnSpPr>
            <a:cxnSpLocks/>
            <a:stCxn id="60" idx="2"/>
            <a:endCxn id="54" idx="3"/>
          </p:cNvCxnSpPr>
          <p:nvPr/>
        </p:nvCxnSpPr>
        <p:spPr>
          <a:xfrm flipH="1">
            <a:off x="4874754" y="2677632"/>
            <a:ext cx="1004683" cy="68418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9ACB54D6-1ABD-8004-7833-03BF6E3C157E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4908623" y="2677632"/>
            <a:ext cx="1633191" cy="834977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hthoek 69">
            <a:extLst>
              <a:ext uri="{FF2B5EF4-FFF2-40B4-BE49-F238E27FC236}">
                <a16:creationId xmlns:a16="http://schemas.microsoft.com/office/drawing/2014/main" id="{E2FC929C-49A5-02F5-ED0A-AE95D26B5C73}"/>
              </a:ext>
            </a:extLst>
          </p:cNvPr>
          <p:cNvSpPr/>
          <p:nvPr/>
        </p:nvSpPr>
        <p:spPr>
          <a:xfrm>
            <a:off x="3517675" y="3885497"/>
            <a:ext cx="2008441" cy="1835074"/>
          </a:xfrm>
          <a:prstGeom prst="rect">
            <a:avLst/>
          </a:prstGeom>
          <a:solidFill>
            <a:srgbClr val="F0F8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6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Instructies verdelen over periode</a:t>
            </a:r>
          </a:p>
          <a:p>
            <a:r>
              <a:rPr lang="nl-NL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Gedurende periode werken aan grote opdracht: formatief handelen</a:t>
            </a:r>
          </a:p>
        </p:txBody>
      </p:sp>
    </p:spTree>
    <p:extLst>
      <p:ext uri="{BB962C8B-B14F-4D97-AF65-F5344CB8AC3E}">
        <p14:creationId xmlns:p14="http://schemas.microsoft.com/office/powerpoint/2010/main" val="28005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8292-1CD0-0668-E9C8-E06C8419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12E72B-ACDD-4104-6BDA-A2FF99DC4F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2806" b="1719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89448E0F-B109-05F1-6F4C-B6B74D87B0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26A05AA7-2DCB-66E3-9A16-3DEEAA9CA71D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Voorbeeld 3-havo/vwo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Hoe weet je of je op tijd bent?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FF084D3-01C4-8180-29A1-A24A0A915C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614" y="1502629"/>
            <a:ext cx="3994697" cy="4420361"/>
          </a:xfrm>
          <a:prstGeom prst="rect">
            <a:avLst/>
          </a:prstGeom>
        </p:spPr>
      </p:pic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D5650AA0-D9C1-5E91-835C-87AF9E0C2D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24" y="1502628"/>
            <a:ext cx="4292461" cy="44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EA24B-39D7-3061-19DF-7020B2F5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658B37-DE8C-D822-B6C4-8254FCEF54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2806" b="1719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1680DF0-6F59-4063-C975-7CB77543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89783"/>
            <a:ext cx="1678803" cy="3800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C316EE2-D244-3061-D59B-E3F7DAEB8CBE}"/>
              </a:ext>
            </a:extLst>
          </p:cNvPr>
          <p:cNvSpPr/>
          <p:nvPr/>
        </p:nvSpPr>
        <p:spPr>
          <a:xfrm>
            <a:off x="285614" y="68769"/>
            <a:ext cx="715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Voorbeeld 3-havo/vwo</a:t>
            </a:r>
          </a:p>
          <a:p>
            <a:r>
              <a:rPr lang="nl-NL" sz="2400" b="1" i="1" dirty="0">
                <a:solidFill>
                  <a:srgbClr val="272B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lessen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C9E517-CF83-66B9-0C33-A545EC29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614" y="1132503"/>
            <a:ext cx="3994697" cy="516061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59A443A-AC51-DDEF-8564-E72EE5E797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 b="9064"/>
          <a:stretch>
            <a:fillRect/>
          </a:stretch>
        </p:blipFill>
        <p:spPr>
          <a:xfrm>
            <a:off x="4916581" y="1358900"/>
            <a:ext cx="3581825" cy="207010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72F6681-07BD-684A-6291-53F029D4D3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9115"/>
          <a:stretch>
            <a:fillRect/>
          </a:stretch>
        </p:blipFill>
        <p:spPr>
          <a:xfrm>
            <a:off x="4914330" y="4000500"/>
            <a:ext cx="3595649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61544-D211-60DF-A5EC-3FA3D4AA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kaart, tekst&#10;&#10;Automatisch gegenereerde beschrijving">
            <a:extLst>
              <a:ext uri="{FF2B5EF4-FFF2-40B4-BE49-F238E27FC236}">
                <a16:creationId xmlns:a16="http://schemas.microsoft.com/office/drawing/2014/main" id="{11ADD2A1-50B2-BF34-35DC-DDDB7D5FC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14007" r="118" b="11081"/>
          <a:stretch/>
        </p:blipFill>
        <p:spPr>
          <a:xfrm>
            <a:off x="-10768" y="-1"/>
            <a:ext cx="9154768" cy="685800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96E8775-11E4-E116-E6B6-9A0AEB8B86FD}"/>
              </a:ext>
            </a:extLst>
          </p:cNvPr>
          <p:cNvSpPr/>
          <p:nvPr/>
        </p:nvSpPr>
        <p:spPr>
          <a:xfrm>
            <a:off x="5658620" y="2920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vraag</a:t>
            </a:r>
          </a:p>
          <a:p>
            <a:pPr algn="ctr"/>
            <a:r>
              <a:rPr lang="nl-NL" i="1" dirty="0">
                <a:solidFill>
                  <a:srgbClr val="002060"/>
                </a:solidFill>
              </a:rPr>
              <a:t>Hoe weet je of je op tijd ben?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FD9FDC3-3750-D5E5-297C-3D97BAAF2450}"/>
              </a:ext>
            </a:extLst>
          </p:cNvPr>
          <p:cNvSpPr/>
          <p:nvPr/>
        </p:nvSpPr>
        <p:spPr>
          <a:xfrm>
            <a:off x="3057907" y="4738073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Grote opdracht</a:t>
            </a:r>
          </a:p>
          <a:p>
            <a:pPr algn="ctr"/>
            <a:r>
              <a:rPr lang="nl-NL" i="1" dirty="0">
                <a:solidFill>
                  <a:srgbClr val="002060"/>
                </a:solidFill>
              </a:rPr>
              <a:t>Je maakt een routebeschrijving voor een van de drie ambulances</a:t>
            </a:r>
            <a:endParaRPr lang="nl-NL" i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BE2EFFE-861E-7B44-43C1-8049F5998095}"/>
              </a:ext>
            </a:extLst>
          </p:cNvPr>
          <p:cNvSpPr/>
          <p:nvPr/>
        </p:nvSpPr>
        <p:spPr>
          <a:xfrm>
            <a:off x="457200" y="302277"/>
            <a:ext cx="3028175" cy="1827851"/>
          </a:xfrm>
          <a:prstGeom prst="rect">
            <a:avLst/>
          </a:prstGeom>
          <a:solidFill>
            <a:srgbClr val="ECEC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Context</a:t>
            </a:r>
          </a:p>
          <a:p>
            <a:pPr algn="ctr"/>
            <a:r>
              <a:rPr lang="nl-NL" i="1" dirty="0">
                <a:solidFill>
                  <a:srgbClr val="002060"/>
                </a:solidFill>
                <a:ea typeface="Calibri"/>
                <a:cs typeface="Calibri"/>
              </a:rPr>
              <a:t>Ongeluk gebeurd in de stad</a:t>
            </a:r>
          </a:p>
        </p:txBody>
      </p:sp>
      <p:pic>
        <p:nvPicPr>
          <p:cNvPr id="10" name="Afbeelding 9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D175281-44E7-C740-2329-9AFBAA3CC8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97" y="6365681"/>
            <a:ext cx="1678803" cy="3800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596CD6-556D-A23C-64EA-2A03D5E30C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644" t="5569" r="10431" b="19227"/>
          <a:stretch/>
        </p:blipFill>
        <p:spPr>
          <a:xfrm>
            <a:off x="3235506" y="2176561"/>
            <a:ext cx="2672976" cy="25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theme/theme1.xml><?xml version="1.0" encoding="utf-8"?>
<a:theme xmlns:a="http://schemas.openxmlformats.org/drawingml/2006/main" name="1_Kantoorthema">
  <a:themeElements>
    <a:clrScheme name="A10-Laloux">
      <a:dk1>
        <a:sysClr val="windowText" lastClr="000000"/>
      </a:dk1>
      <a:lt1>
        <a:sysClr val="window" lastClr="FFFFFF"/>
      </a:lt1>
      <a:dk2>
        <a:srgbClr val="1F497D"/>
      </a:dk2>
      <a:lt2>
        <a:srgbClr val="009999"/>
      </a:lt2>
      <a:accent1>
        <a:srgbClr val="272B7A"/>
      </a:accent1>
      <a:accent2>
        <a:srgbClr val="DB0367"/>
      </a:accent2>
      <a:accent3>
        <a:srgbClr val="C00000"/>
      </a:accent3>
      <a:accent4>
        <a:srgbClr val="FFC10F"/>
      </a:accent4>
      <a:accent5>
        <a:srgbClr val="FF9900"/>
      </a:accent5>
      <a:accent6>
        <a:srgbClr val="79B777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948b11-7137-4d08-9793-f12898c63811">
      <Terms xmlns="http://schemas.microsoft.com/office/infopath/2007/PartnerControls"/>
    </lcf76f155ced4ddcb4097134ff3c332f>
    <TaxCatchAll xmlns="74d6b4dc-7a05-47be-96c6-d6e6a2c895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A50DA269FC84FA5F7632499F7DBD4" ma:contentTypeVersion="20" ma:contentTypeDescription="Een nieuw document maken." ma:contentTypeScope="" ma:versionID="1d63438b527e7299e14472f04accae2c">
  <xsd:schema xmlns:xsd="http://www.w3.org/2001/XMLSchema" xmlns:xs="http://www.w3.org/2001/XMLSchema" xmlns:p="http://schemas.microsoft.com/office/2006/metadata/properties" xmlns:ns2="80948b11-7137-4d08-9793-f12898c63811" xmlns:ns3="74d6b4dc-7a05-47be-96c6-d6e6a2c89566" targetNamespace="http://schemas.microsoft.com/office/2006/metadata/properties" ma:root="true" ma:fieldsID="93ecc625e621f1e185c2f661eb33b73a" ns2:_="" ns3:_="">
    <xsd:import namespace="80948b11-7137-4d08-9793-f12898c63811"/>
    <xsd:import namespace="74d6b4dc-7a05-47be-96c6-d6e6a2c895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48b11-7137-4d08-9793-f12898c638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156a380-4969-4fe2-af5c-8f1a560d33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6b4dc-7a05-47be-96c6-d6e6a2c8956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1016ba-ccae-4812-98a1-58cf7d1d4f97}" ma:internalName="TaxCatchAll" ma:showField="CatchAllData" ma:web="74d6b4dc-7a05-47be-96c6-d6e6a2c895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A573EB-49F9-4F82-936D-7C07B05BD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6EED64-286D-48AB-BACC-92232C71A6D4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80948b11-7137-4d08-9793-f12898c63811"/>
    <ds:schemaRef ds:uri="74d6b4dc-7a05-47be-96c6-d6e6a2c89566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6D85A16-B69C-46D6-863F-1167BCF23B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948b11-7137-4d08-9793-f12898c63811"/>
    <ds:schemaRef ds:uri="74d6b4dc-7a05-47be-96c6-d6e6a2c895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b0b2422-662a-411d-84d4-4d21fb88c95d}" enabled="0" method="" siteId="{7b0b2422-662a-411d-84d4-4d21fb88c9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554</Words>
  <Application>Microsoft Office PowerPoint</Application>
  <PresentationFormat>On-screen Show (4:3)</PresentationFormat>
  <Paragraphs>102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Richard van den Berg</dc:creator>
  <cp:lastModifiedBy>Roeland Kamp</cp:lastModifiedBy>
  <cp:revision>3</cp:revision>
  <cp:lastPrinted>2018-07-18T15:11:13Z</cp:lastPrinted>
  <dcterms:created xsi:type="dcterms:W3CDTF">2018-07-08T11:15:05Z</dcterms:created>
  <dcterms:modified xsi:type="dcterms:W3CDTF">2025-12-15T11:32:49Z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0x010100C76A50DA269FC84FA5F7632499F7DBD4</vt:lpwstr>
  </property>
  <property fmtid="{D5CDD505-2E9C-101B-9397-08002B2CF9AE}" pid="3" name="MediaServiceImageTags">
    <vt:lpwstr/>
  </property>
</Properties>
</file>